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2"/>
  </p:notesMasterIdLst>
  <p:sldIdLst>
    <p:sldId id="256" r:id="rId2"/>
    <p:sldId id="257" r:id="rId3"/>
    <p:sldId id="260" r:id="rId4"/>
    <p:sldId id="271" r:id="rId5"/>
    <p:sldId id="261" r:id="rId6"/>
    <p:sldId id="262" r:id="rId7"/>
    <p:sldId id="263" r:id="rId8"/>
    <p:sldId id="272" r:id="rId9"/>
    <p:sldId id="270" r:id="rId10"/>
    <p:sldId id="266" r:id="rId11"/>
  </p:sldIdLst>
  <p:sldSz cx="9144000" cy="6858000" type="screen4x3"/>
  <p:notesSz cx="6858000" cy="9144000"/>
  <p:embeddedFontLst>
    <p:embeddedFont>
      <p:font typeface="Tahoma" panose="020B0604030504040204" pitchFamily="34" charset="0"/>
      <p:regular r:id="rId13"/>
      <p:bold r:id="rId14"/>
    </p:embeddedFont>
    <p:embeddedFont>
      <p:font typeface="Calibri" panose="020F0502020204030204" pitchFamily="34" charset="0"/>
      <p:regular r:id="rId15"/>
      <p:bold r:id="rId16"/>
      <p:italic r:id="rId17"/>
      <p:boldItalic r:id="rId18"/>
    </p:embeddedFont>
    <p:embeddedFont>
      <p:font typeface="Arial Black" panose="020B0A04020102020204" pitchFamily="34" charset="0"/>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642" autoAdjust="0"/>
  </p:normalViewPr>
  <p:slideViewPr>
    <p:cSldViewPr snapToGrid="0">
      <p:cViewPr>
        <p:scale>
          <a:sx n="100" d="100"/>
          <a:sy n="100" d="100"/>
        </p:scale>
        <p:origin x="28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85523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82" name="Shape 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0870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92" name="Shape 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93" name="Shape 9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9995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Mention the HAL Yahoo group has over 400 members, and the Facebook group has 282 members.  Obviously, not all of those folks are HAL members, but they are all astronomy enthusiasts</a:t>
            </a:r>
          </a:p>
        </p:txBody>
      </p:sp>
      <p:sp>
        <p:nvSpPr>
          <p:cNvPr id="116" name="Shape 1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3</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2745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u="none" strike="noStrike" cap="none" dirty="0" smtClean="0">
                <a:solidFill>
                  <a:schemeClr val="dk1"/>
                </a:solidFill>
                <a:latin typeface="Calibri"/>
                <a:ea typeface="Calibri"/>
                <a:cs typeface="Calibri"/>
                <a:sym typeface="Calibri"/>
              </a:rPr>
              <a:t>Lou Mayo is a planetary astronomer at the NASA Goddard Space Flight Center. </a:t>
            </a:r>
            <a:r>
              <a:rPr lang="en-US" sz="1200" b="0" i="0" u="none" strike="noStrike" kern="1200" cap="none" dirty="0" smtClean="0">
                <a:solidFill>
                  <a:schemeClr val="dk1"/>
                </a:solidFill>
                <a:effectLst/>
                <a:latin typeface="Calibri"/>
                <a:ea typeface="Calibri"/>
                <a:cs typeface="Calibri"/>
                <a:sym typeface="Calibri"/>
              </a:rPr>
              <a:t>Lou Mayo with over 20 years experience in program management, supporting NASA and NOAA, including over 10 years managing efforts for the NASA National Space Science Data Center and the Space Physics Data Facility. He has over 20 years experience in planetary research working on special problems concerning planetary atmospheres. He served for 11 years on the Voyager IRIS and Cassini CIRS teams. He has over 15 years experience developing and implementing space science education programs on both regional and national levels and is a professor of astronomy at Marymount University and member of the DC Space Grant Consortium. He has authored numerous articles on astronomy and astronomy education and is a frequent speaker on space science and astronomy for the public.</a:t>
            </a:r>
            <a:r>
              <a:rPr lang="en-US" sz="1200" b="0" i="0" u="none" strike="noStrike" cap="none" dirty="0" smtClean="0">
                <a:solidFill>
                  <a:schemeClr val="dk1"/>
                </a:solidFill>
                <a:latin typeface="Calibri"/>
                <a:ea typeface="Calibri"/>
                <a:cs typeface="Calibri"/>
                <a:sym typeface="Calibri"/>
              </a:rPr>
              <a:t> He is presently Program Manager for NASA's 2017 Eclipse Science Education Program and </a:t>
            </a:r>
            <a:r>
              <a:rPr lang="en-US" sz="1200" b="0" i="0" u="none" strike="noStrike" cap="none" dirty="0" err="1" smtClean="0">
                <a:solidFill>
                  <a:schemeClr val="dk1"/>
                </a:solidFill>
                <a:latin typeface="Calibri"/>
                <a:ea typeface="Calibri"/>
                <a:cs typeface="Calibri"/>
                <a:sym typeface="Calibri"/>
              </a:rPr>
              <a:t>Heliophysics</a:t>
            </a:r>
            <a:r>
              <a:rPr lang="en-US" sz="1200" b="0" i="0" u="none" strike="noStrike" cap="none" dirty="0" smtClean="0">
                <a:solidFill>
                  <a:schemeClr val="dk1"/>
                </a:solidFill>
                <a:latin typeface="Calibri"/>
                <a:ea typeface="Calibri"/>
                <a:cs typeface="Calibri"/>
                <a:sym typeface="Calibri"/>
              </a:rPr>
              <a:t> Education Consortium and professor of astronomy at Marymount University. </a:t>
            </a:r>
          </a:p>
          <a:p>
            <a:pPr fontAlgn="base"/>
            <a:endParaRPr sz="1200" b="0" i="0" u="none" strike="noStrike" cap="none" dirty="0">
              <a:solidFill>
                <a:schemeClr val="dk1"/>
              </a:solidFill>
              <a:latin typeface="Calibri"/>
              <a:ea typeface="Calibri"/>
              <a:cs typeface="Calibri"/>
              <a:sym typeface="Calibri"/>
            </a:endParaRPr>
          </a:p>
        </p:txBody>
      </p:sp>
      <p:sp>
        <p:nvSpPr>
          <p:cNvPr id="124" name="Shape 12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6224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31" name="Shape 1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11593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6" name="Shape 1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r>
              <a:rPr lang="en-US" sz="1200" b="0" i="0" u="none" strike="noStrike" kern="1200" cap="none" dirty="0" smtClean="0">
                <a:solidFill>
                  <a:schemeClr val="dk1"/>
                </a:solidFill>
                <a:effectLst/>
                <a:latin typeface="Calibri"/>
                <a:ea typeface="Calibri"/>
                <a:cs typeface="Calibri"/>
                <a:sym typeface="Calibri"/>
              </a:rPr>
              <a:t>Chuck </a:t>
            </a:r>
            <a:r>
              <a:rPr lang="en-US" sz="1200" b="0" i="0" u="none" strike="noStrike" kern="1200" cap="none" dirty="0" err="1" smtClean="0">
                <a:solidFill>
                  <a:schemeClr val="dk1"/>
                </a:solidFill>
                <a:effectLst/>
                <a:latin typeface="Calibri"/>
                <a:ea typeface="Calibri"/>
                <a:cs typeface="Calibri"/>
                <a:sym typeface="Calibri"/>
              </a:rPr>
              <a:t>Cynamon</a:t>
            </a:r>
            <a:r>
              <a:rPr lang="en-US" sz="1200" b="0" i="0" u="none" strike="noStrike" kern="1200" cap="none" dirty="0" smtClean="0">
                <a:solidFill>
                  <a:schemeClr val="dk1"/>
                </a:solidFill>
                <a:effectLst/>
                <a:latin typeface="Calibri"/>
                <a:ea typeface="Calibri"/>
                <a:cs typeface="Calibri"/>
                <a:sym typeface="Calibri"/>
              </a:rPr>
              <a:t> – First deep sky photo!</a:t>
            </a:r>
          </a:p>
          <a:p>
            <a:r>
              <a:rPr lang="en-US" sz="1200" b="0" i="0" u="none" strike="noStrike" kern="1200" cap="none" dirty="0" err="1" smtClean="0">
                <a:solidFill>
                  <a:schemeClr val="dk1"/>
                </a:solidFill>
                <a:effectLst/>
                <a:latin typeface="Calibri"/>
                <a:ea typeface="Calibri"/>
                <a:cs typeface="Calibri"/>
                <a:sym typeface="Calibri"/>
              </a:rPr>
              <a:t>Kitt</a:t>
            </a:r>
            <a:r>
              <a:rPr lang="en-US" sz="1200" b="0" i="0" u="none" strike="noStrike" kern="1200" cap="none" dirty="0" smtClean="0">
                <a:solidFill>
                  <a:schemeClr val="dk1"/>
                </a:solidFill>
                <a:effectLst/>
                <a:latin typeface="Calibri"/>
                <a:ea typeface="Calibri"/>
                <a:cs typeface="Calibri"/>
                <a:sym typeface="Calibri"/>
              </a:rPr>
              <a:t> Peak overnight observing program on Oct 30, 2016</a:t>
            </a:r>
          </a:p>
          <a:p>
            <a:r>
              <a:rPr lang="en-US" sz="1200" b="0" i="0" u="none" strike="noStrike" kern="1200" cap="none" dirty="0" smtClean="0">
                <a:solidFill>
                  <a:schemeClr val="dk1"/>
                </a:solidFill>
                <a:effectLst/>
                <a:latin typeface="Calibri"/>
                <a:ea typeface="Calibri"/>
                <a:cs typeface="Calibri"/>
                <a:sym typeface="Calibri"/>
              </a:rPr>
              <a:t> </a:t>
            </a:r>
          </a:p>
          <a:p>
            <a:r>
              <a:rPr lang="en-US" sz="1200" b="0" i="0" u="none" strike="noStrike" kern="1200" cap="none" dirty="0" smtClean="0">
                <a:solidFill>
                  <a:schemeClr val="dk1"/>
                </a:solidFill>
                <a:effectLst/>
                <a:latin typeface="Calibri"/>
                <a:ea typeface="Calibri"/>
                <a:cs typeface="Calibri"/>
                <a:sym typeface="Calibri"/>
              </a:rPr>
              <a:t>This is NGC 7479 (aka C44).  Light was collected by 10” GSO on an astrophysics 1200 mount (located in Durango, CO).  The weather condition in Tucson were cloudy and windy and thus preventing us from using the 20” reflector as we had planned.  My Instructor, Dean Salman, had me remotely control one of his two scopes in CO.  We used a QSI 583 CCD to collect 600 second LRGB exposures which we were stacked using CCD stack to produce this image.</a:t>
            </a:r>
          </a:p>
          <a:p>
            <a:pPr marL="0" marR="0" lvl="0" indent="0" algn="l" rtl="0">
              <a:spcBef>
                <a:spcPts val="0"/>
              </a:spcBef>
              <a:buSzPct val="25000"/>
              <a:buNone/>
            </a:pPr>
            <a:endParaRPr lang="en-US" sz="1200" b="0" i="0" u="none" strike="noStrike" cap="none" dirty="0">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15406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5" name="Shape 115"/>
          <p:cNvSpPr txBox="1">
            <a:spLocks noGrp="1"/>
          </p:cNvSpPr>
          <p:nvPr>
            <p:ph type="body" idx="1"/>
          </p:nvPr>
        </p:nvSpPr>
        <p:spPr>
          <a:xfrm>
            <a:off x="685800" y="4343400"/>
            <a:ext cx="5486400"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116" name="Shape 116"/>
          <p:cNvSpPr txBox="1">
            <a:spLocks noGrp="1"/>
          </p:cNvSpPr>
          <p:nvPr>
            <p:ph type="sldNum" idx="12"/>
          </p:nvPr>
        </p:nvSpPr>
        <p:spPr>
          <a:xfrm>
            <a:off x="3884612" y="8685213"/>
            <a:ext cx="2971800"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9</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69792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10</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93411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7" name="Shape 17"/>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lvl="0" indent="0" algn="ctr"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ctr"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ctr"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ctr"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6553200" y="6492875"/>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600" b="0" i="0" u="none" strike="noStrike" cap="none">
                <a:solidFill>
                  <a:schemeClr val="lt1"/>
                </a:solidFill>
                <a:latin typeface="Calibri"/>
                <a:ea typeface="Calibri"/>
                <a:cs typeface="Calibri"/>
                <a:sym typeface="Calibri"/>
              </a:rPr>
              <a:t>‹#›</a:t>
            </a:fld>
            <a:endParaRPr lang="en-US" sz="16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rot="5400000">
            <a:off x="4732337" y="2171700"/>
            <a:ext cx="5851525" cy="20574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5" name="Shape 75"/>
          <p:cNvSpPr txBox="1">
            <a:spLocks noGrp="1"/>
          </p:cNvSpPr>
          <p:nvPr>
            <p:ph type="body" idx="1"/>
          </p:nvPr>
        </p:nvSpPr>
        <p:spPr>
          <a:xfrm rot="5400000">
            <a:off x="541337" y="190500"/>
            <a:ext cx="5851525" cy="6019799"/>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6" name="Shape 7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7" name="Shape 7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8" name="Shape 7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4" name="Shape 24"/>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6"/>
        <p:cNvGrpSpPr/>
        <p:nvPr/>
      </p:nvGrpSpPr>
      <p:grpSpPr>
        <a:xfrm>
          <a:off x="0" y="0"/>
          <a:ext cx="0" cy="0"/>
          <a:chOff x="0" y="0"/>
          <a:chExt cx="0" cy="0"/>
        </a:xfrm>
      </p:grpSpPr>
      <p:pic>
        <p:nvPicPr>
          <p:cNvPr id="27" name="Shape 27" descr="m46m47_hetlage_f.jpg"/>
          <p:cNvPicPr preferRelativeResize="0"/>
          <p:nvPr/>
        </p:nvPicPr>
        <p:blipFill rotWithShape="1">
          <a:blip r:embed="rId2">
            <a:alphaModFix/>
          </a:blip>
          <a:srcRect l="3514" r="4188"/>
          <a:stretch/>
        </p:blipFill>
        <p:spPr>
          <a:xfrm>
            <a:off x="0" y="0"/>
            <a:ext cx="9144000" cy="6858000"/>
          </a:xfrm>
          <a:prstGeom prst="rect">
            <a:avLst/>
          </a:prstGeom>
          <a:noFill/>
          <a:ln>
            <a:noFill/>
          </a:ln>
        </p:spPr>
      </p:pic>
      <p:sp>
        <p:nvSpPr>
          <p:cNvPr id="28" name="Shape 2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rgbClr val="FFFF00"/>
              </a:buClr>
              <a:buFont typeface="Times New Roman"/>
              <a:buNone/>
              <a:defRPr sz="4800" b="0" i="0" u="none" strike="noStrike" cap="none">
                <a:solidFill>
                  <a:srgbClr val="FFFF00"/>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88900" algn="l" rtl="0">
              <a:spcBef>
                <a:spcPts val="800"/>
              </a:spcBef>
              <a:buClr>
                <a:srgbClr val="FFFF00"/>
              </a:buClr>
              <a:buSzPct val="100000"/>
              <a:buFont typeface="Arial"/>
              <a:buChar char="•"/>
              <a:defRPr sz="4000" b="0" i="0" u="none" strike="noStrike" cap="none">
                <a:solidFill>
                  <a:srgbClr val="FFFF00"/>
                </a:solidFill>
                <a:latin typeface="Times New Roman"/>
                <a:ea typeface="Times New Roman"/>
                <a:cs typeface="Times New Roman"/>
                <a:sym typeface="Times New Roman"/>
              </a:defRPr>
            </a:lvl1pPr>
            <a:lvl2pPr marL="742950" marR="0" lvl="1" indent="-57150" algn="l" rtl="0">
              <a:spcBef>
                <a:spcPts val="720"/>
              </a:spcBef>
              <a:buClr>
                <a:srgbClr val="FFFF00"/>
              </a:buClr>
              <a:buSzPct val="100000"/>
              <a:buFont typeface="Arial"/>
              <a:buChar char="–"/>
              <a:defRPr sz="3600" b="0" i="0" u="none" strike="noStrike" cap="none">
                <a:solidFill>
                  <a:srgbClr val="FFFF00"/>
                </a:solidFill>
                <a:latin typeface="Times New Roman"/>
                <a:ea typeface="Times New Roman"/>
                <a:cs typeface="Times New Roman"/>
                <a:sym typeface="Times New Roman"/>
              </a:defRPr>
            </a:lvl2pPr>
            <a:lvl3pPr marL="1143000" marR="0" lvl="2" indent="-25400" algn="l" rtl="0">
              <a:spcBef>
                <a:spcPts val="640"/>
              </a:spcBef>
              <a:buClr>
                <a:srgbClr val="FFFF00"/>
              </a:buClr>
              <a:buSzPct val="100000"/>
              <a:buFont typeface="Arial"/>
              <a:buChar char="•"/>
              <a:defRPr sz="3200" b="0" i="0" u="none" strike="noStrike" cap="none">
                <a:solidFill>
                  <a:srgbClr val="FFFF00"/>
                </a:solidFill>
                <a:latin typeface="Times New Roman"/>
                <a:ea typeface="Times New Roman"/>
                <a:cs typeface="Times New Roman"/>
                <a:sym typeface="Times New Roman"/>
              </a:defRPr>
            </a:lvl3pPr>
            <a:lvl4pPr marL="1600200" marR="0" lvl="3" indent="-50800" algn="l" rtl="0">
              <a:spcBef>
                <a:spcPts val="560"/>
              </a:spcBef>
              <a:buClr>
                <a:srgbClr val="FFFF00"/>
              </a:buClr>
              <a:buSzPct val="100000"/>
              <a:buFont typeface="Arial"/>
              <a:buChar char="–"/>
              <a:defRPr sz="2800" b="0" i="0" u="none" strike="noStrike" cap="none">
                <a:solidFill>
                  <a:srgbClr val="FFFF00"/>
                </a:solidFill>
                <a:latin typeface="Times New Roman"/>
                <a:ea typeface="Times New Roman"/>
                <a:cs typeface="Times New Roman"/>
                <a:sym typeface="Times New Roman"/>
              </a:defRPr>
            </a:lvl4pPr>
            <a:lvl5pPr marL="2057400" marR="0" lvl="4" indent="-76200" algn="l" rtl="0">
              <a:spcBef>
                <a:spcPts val="480"/>
              </a:spcBef>
              <a:buClr>
                <a:srgbClr val="FFFF00"/>
              </a:buClr>
              <a:buSzPct val="100000"/>
              <a:buFont typeface="Arial"/>
              <a:buChar char="»"/>
              <a:defRPr sz="2400" b="0" i="0" u="none" strike="noStrike" cap="none">
                <a:solidFill>
                  <a:srgbClr val="FFFF00"/>
                </a:solidFill>
                <a:latin typeface="Times New Roman"/>
                <a:ea typeface="Times New Roman"/>
                <a:cs typeface="Times New Roman"/>
                <a:sym typeface="Times New Roman"/>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 name="Shape 34"/>
          <p:cNvSpPr txBox="1">
            <a:spLocks noGrp="1"/>
          </p:cNvSpPr>
          <p:nvPr>
            <p:ph type="body" idx="1"/>
          </p:nvPr>
        </p:nvSpPr>
        <p:spPr>
          <a:xfrm>
            <a:off x="457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648200" y="1600200"/>
            <a:ext cx="4038599" cy="4525963"/>
          </a:xfrm>
          <a:prstGeom prst="rect">
            <a:avLst/>
          </a:prstGeom>
          <a:noFill/>
          <a:ln>
            <a:noFill/>
          </a:ln>
        </p:spPr>
        <p:txBody>
          <a:bodyPr lIns="91425" tIns="91425" rIns="91425" bIns="91425" anchor="t" anchorCtr="0"/>
          <a:lstStyle>
            <a:lvl1pPr marL="342900" marR="0" lvl="0" indent="-16510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1pPr>
            <a:lvl2pPr marL="742950" marR="0" lvl="1" indent="-13335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2pPr>
            <a:lvl3pPr marL="1143000" marR="0" lvl="2"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3pPr>
            <a:lvl4pPr marL="1600200" marR="0" lvl="3"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4pPr>
            <a:lvl5pPr marL="2057400" marR="0" lvl="4"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 name="Shape 41"/>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2" name="Shape 42"/>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3" name="Shape 43"/>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marR="0" lvl="0" indent="0" algn="l" rtl="0">
              <a:spcBef>
                <a:spcPts val="480"/>
              </a:spcBef>
              <a:buClr>
                <a:schemeClr val="lt1"/>
              </a:buClr>
              <a:buFont typeface="Arial"/>
              <a:buNone/>
              <a:defRPr sz="2400" b="1" i="0" u="none" strike="noStrike" cap="none">
                <a:solidFill>
                  <a:schemeClr val="lt1"/>
                </a:solidFill>
                <a:latin typeface="Calibri"/>
                <a:ea typeface="Calibri"/>
                <a:cs typeface="Calibri"/>
                <a:sym typeface="Calibri"/>
              </a:defRPr>
            </a:lvl1pPr>
            <a:lvl2pPr marL="457200" marR="0" lvl="1" indent="0" algn="l" rtl="0">
              <a:spcBef>
                <a:spcPts val="400"/>
              </a:spcBef>
              <a:buClr>
                <a:schemeClr val="lt1"/>
              </a:buClr>
              <a:buFont typeface="Arial"/>
              <a:buNone/>
              <a:defRPr sz="2000" b="1" i="0" u="none" strike="noStrike" cap="none">
                <a:solidFill>
                  <a:schemeClr val="lt1"/>
                </a:solidFill>
                <a:latin typeface="Calibri"/>
                <a:ea typeface="Calibri"/>
                <a:cs typeface="Calibri"/>
                <a:sym typeface="Calibri"/>
              </a:defRPr>
            </a:lvl2pPr>
            <a:lvl3pPr marL="914400" marR="0" lvl="2" indent="0" algn="l" rtl="0">
              <a:spcBef>
                <a:spcPts val="360"/>
              </a:spcBef>
              <a:buClr>
                <a:schemeClr val="lt1"/>
              </a:buClr>
              <a:buFont typeface="Arial"/>
              <a:buNone/>
              <a:defRPr sz="1800" b="1" i="0" u="none" strike="noStrike" cap="none">
                <a:solidFill>
                  <a:schemeClr val="lt1"/>
                </a:solidFill>
                <a:latin typeface="Calibri"/>
                <a:ea typeface="Calibri"/>
                <a:cs typeface="Calibri"/>
                <a:sym typeface="Calibri"/>
              </a:defRPr>
            </a:lvl3pPr>
            <a:lvl4pPr marL="1371600" marR="0" lvl="3"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4pPr>
            <a:lvl5pPr marL="1828800" marR="0" lvl="4"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5pPr>
            <a:lvl6pPr marL="2286000" marR="0" lvl="5"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6pPr>
            <a:lvl7pPr marL="2743200" marR="0" lvl="6"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7pPr>
            <a:lvl8pPr marL="3200400" marR="0" lvl="7"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8pPr>
            <a:lvl9pPr marL="3657600" marR="0" lvl="8" indent="0" algn="l" rtl="0">
              <a:spcBef>
                <a:spcPts val="320"/>
              </a:spcBef>
              <a:buClr>
                <a:schemeClr val="lt1"/>
              </a:buClr>
              <a:buFont typeface="Arial"/>
              <a:buNone/>
              <a:defRPr sz="1600" b="1" i="0" u="none" strike="noStrike" cap="none">
                <a:solidFill>
                  <a:schemeClr val="lt1"/>
                </a:solidFill>
                <a:latin typeface="Calibri"/>
                <a:ea typeface="Calibri"/>
                <a:cs typeface="Calibri"/>
                <a:sym typeface="Calibri"/>
              </a:defRPr>
            </a:lvl9pPr>
          </a:lstStyle>
          <a:p>
            <a:endParaRPr/>
          </a:p>
        </p:txBody>
      </p:sp>
      <p:sp>
        <p:nvSpPr>
          <p:cNvPr id="44" name="Shape 44"/>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marL="342900" marR="0" lvl="0" indent="-1905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1pPr>
            <a:lvl2pPr marL="742950" marR="0" lvl="1" indent="-15875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2pPr>
            <a:lvl3pPr marL="1143000" marR="0" lvl="2" indent="-114300" algn="l" rtl="0">
              <a:spcBef>
                <a:spcPts val="360"/>
              </a:spcBef>
              <a:buClr>
                <a:schemeClr val="lt1"/>
              </a:buClr>
              <a:buSzPct val="100000"/>
              <a:buFont typeface="Arial"/>
              <a:buChar char="•"/>
              <a:defRPr sz="1800" b="0" i="0" u="none" strike="noStrike" cap="none">
                <a:solidFill>
                  <a:schemeClr val="lt1"/>
                </a:solidFill>
                <a:latin typeface="Calibri"/>
                <a:ea typeface="Calibri"/>
                <a:cs typeface="Calibri"/>
                <a:sym typeface="Calibri"/>
              </a:defRPr>
            </a:lvl3pPr>
            <a:lvl4pPr marL="1600200" marR="0" lvl="3"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4pPr>
            <a:lvl5pPr marL="2057400" marR="0" lvl="4"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alibri"/>
                <a:ea typeface="Calibri"/>
                <a:cs typeface="Calibri"/>
                <a:sym typeface="Calibri"/>
              </a:defRPr>
            </a:lvl9pPr>
          </a:lstStyle>
          <a:p>
            <a:endParaRPr/>
          </a:p>
        </p:txBody>
      </p:sp>
      <p:sp>
        <p:nvSpPr>
          <p:cNvPr id="45" name="Shape 45"/>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1" name="Shape 51"/>
          <p:cNvSpPr txBox="1">
            <a:spLocks noGrp="1"/>
          </p:cNvSpPr>
          <p:nvPr>
            <p:ph type="sldNum" idx="12"/>
          </p:nvPr>
        </p:nvSpPr>
        <p:spPr>
          <a:xfrm>
            <a:off x="70104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2000">
                <a:solidFill>
                  <a:srgbClr val="FFFF00"/>
                </a:solidFill>
                <a:latin typeface="Calibri"/>
                <a:ea typeface="Calibri"/>
                <a:cs typeface="Calibri"/>
                <a:sym typeface="Calibri"/>
              </a:rPr>
              <a:t>‹#›</a:t>
            </a:fld>
            <a:endParaRPr lang="en-US" sz="2000">
              <a:solidFill>
                <a:srgbClr val="FFFF00"/>
              </a:solidFill>
              <a:latin typeface="Calibri"/>
              <a:ea typeface="Calibri"/>
              <a:cs typeface="Calibri"/>
              <a:sym typeface="Calibri"/>
            </a:endParaRPr>
          </a:p>
        </p:txBody>
      </p:sp>
      <p:pic>
        <p:nvPicPr>
          <p:cNvPr id="52" name="Shape 52" descr="HAL10Logo1.png"/>
          <p:cNvPicPr preferRelativeResize="0"/>
          <p:nvPr/>
        </p:nvPicPr>
        <p:blipFill rotWithShape="1">
          <a:blip r:embed="rId2">
            <a:alphaModFix/>
          </a:blip>
          <a:srcRect/>
          <a:stretch/>
        </p:blipFill>
        <p:spPr>
          <a:xfrm>
            <a:off x="-430987" y="-380889"/>
            <a:ext cx="2286000" cy="2286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6" name="Shape 56"/>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57" name="Shape 57"/>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8" name="Shape 58"/>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59" name="Shape 5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alibri"/>
              <a:buNone/>
              <a:defRPr sz="2000" b="1"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2" name="Shape 62"/>
          <p:cNvSpPr>
            <a:spLocks noGrp="1"/>
          </p:cNvSpPr>
          <p:nvPr>
            <p:ph type="pic" idx="2"/>
          </p:nvPr>
        </p:nvSpPr>
        <p:spPr>
          <a:xfrm>
            <a:off x="1792288" y="612775"/>
            <a:ext cx="5486399" cy="4114800"/>
          </a:xfrm>
          <a:prstGeom prst="rect">
            <a:avLst/>
          </a:prstGeom>
          <a:noFill/>
          <a:ln>
            <a:noFill/>
          </a:ln>
        </p:spPr>
        <p:txBody>
          <a:bodyPr lIns="91425" tIns="91425" rIns="91425" bIns="91425" anchor="t" anchorCtr="0"/>
          <a:lstStyle>
            <a:lvl1pPr marL="0" marR="0" lvl="0" indent="0" algn="l" rtl="0">
              <a:spcBef>
                <a:spcPts val="640"/>
              </a:spcBef>
              <a:buClr>
                <a:schemeClr val="lt1"/>
              </a:buClr>
              <a:buFont typeface="Arial"/>
              <a:buNone/>
              <a:defRPr sz="3200" b="0" i="0" u="none" strike="noStrike" cap="none">
                <a:solidFill>
                  <a:schemeClr val="lt1"/>
                </a:solidFill>
                <a:latin typeface="Calibri"/>
                <a:ea typeface="Calibri"/>
                <a:cs typeface="Calibri"/>
                <a:sym typeface="Calibri"/>
              </a:defRPr>
            </a:lvl1pPr>
            <a:lvl2pPr marL="457200" marR="0" lvl="1" indent="0" algn="l" rtl="0">
              <a:spcBef>
                <a:spcPts val="560"/>
              </a:spcBef>
              <a:buClr>
                <a:schemeClr val="lt1"/>
              </a:buClr>
              <a:buFont typeface="Arial"/>
              <a:buNone/>
              <a:defRPr sz="2800" b="0" i="0" u="none" strike="noStrike" cap="none">
                <a:solidFill>
                  <a:schemeClr val="lt1"/>
                </a:solidFill>
                <a:latin typeface="Calibri"/>
                <a:ea typeface="Calibri"/>
                <a:cs typeface="Calibri"/>
                <a:sym typeface="Calibri"/>
              </a:defRPr>
            </a:lvl2pPr>
            <a:lvl3pPr marL="914400" marR="0" lvl="2" indent="0" algn="l" rtl="0">
              <a:spcBef>
                <a:spcPts val="480"/>
              </a:spcBef>
              <a:buClr>
                <a:schemeClr val="lt1"/>
              </a:buClr>
              <a:buFont typeface="Arial"/>
              <a:buNone/>
              <a:defRPr sz="2400" b="0" i="0" u="none" strike="noStrike" cap="none">
                <a:solidFill>
                  <a:schemeClr val="lt1"/>
                </a:solidFill>
                <a:latin typeface="Calibri"/>
                <a:ea typeface="Calibri"/>
                <a:cs typeface="Calibri"/>
                <a:sym typeface="Calibri"/>
              </a:defRPr>
            </a:lvl3pPr>
            <a:lvl4pPr marL="1371600" marR="0" lvl="3"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4pPr>
            <a:lvl5pPr marL="1828800" marR="0" lvl="4"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5pPr>
            <a:lvl6pPr marL="2286000" marR="0" lvl="5"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6pPr>
            <a:lvl7pPr marL="2743200" marR="0" lvl="6"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7pPr>
            <a:lvl8pPr marL="3200400" marR="0" lvl="7"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8pPr>
            <a:lvl9pPr marL="3657600" marR="0" lvl="8" indent="0" algn="l" rtl="0">
              <a:spcBef>
                <a:spcPts val="400"/>
              </a:spcBef>
              <a:buClr>
                <a:schemeClr val="lt1"/>
              </a:buClr>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63" name="Shape 63"/>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marR="0" lvl="0" indent="0" algn="l" rtl="0">
              <a:spcBef>
                <a:spcPts val="280"/>
              </a:spcBef>
              <a:buClr>
                <a:schemeClr val="lt1"/>
              </a:buClr>
              <a:buFont typeface="Arial"/>
              <a:buNone/>
              <a:defRPr sz="1400" b="0" i="0" u="none" strike="noStrike" cap="none">
                <a:solidFill>
                  <a:schemeClr val="lt1"/>
                </a:solidFill>
                <a:latin typeface="Calibri"/>
                <a:ea typeface="Calibri"/>
                <a:cs typeface="Calibri"/>
                <a:sym typeface="Calibri"/>
              </a:defRPr>
            </a:lvl1pPr>
            <a:lvl2pPr marL="457200" marR="0" lvl="1" indent="0" algn="l" rtl="0">
              <a:spcBef>
                <a:spcPts val="240"/>
              </a:spcBef>
              <a:buClr>
                <a:schemeClr val="lt1"/>
              </a:buClr>
              <a:buFont typeface="Arial"/>
              <a:buNone/>
              <a:defRPr sz="1200" b="0" i="0" u="none" strike="noStrike" cap="none">
                <a:solidFill>
                  <a:schemeClr val="lt1"/>
                </a:solidFill>
                <a:latin typeface="Calibri"/>
                <a:ea typeface="Calibri"/>
                <a:cs typeface="Calibri"/>
                <a:sym typeface="Calibri"/>
              </a:defRPr>
            </a:lvl2pPr>
            <a:lvl3pPr marL="914400" marR="0" lvl="2" indent="0" algn="l" rtl="0">
              <a:spcBef>
                <a:spcPts val="200"/>
              </a:spcBef>
              <a:buClr>
                <a:schemeClr val="lt1"/>
              </a:buClr>
              <a:buFont typeface="Arial"/>
              <a:buNone/>
              <a:defRPr sz="1000" b="0" i="0" u="none" strike="noStrike" cap="none">
                <a:solidFill>
                  <a:schemeClr val="lt1"/>
                </a:solidFill>
                <a:latin typeface="Calibri"/>
                <a:ea typeface="Calibri"/>
                <a:cs typeface="Calibri"/>
                <a:sym typeface="Calibri"/>
              </a:defRPr>
            </a:lvl3pPr>
            <a:lvl4pPr marL="1371600" marR="0" lvl="3"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4pPr>
            <a:lvl5pPr marL="1828800" marR="0" lvl="4"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5pPr>
            <a:lvl6pPr marL="2286000" marR="0" lvl="5"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6pPr>
            <a:lvl7pPr marL="2743200" marR="0" lvl="6"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7pPr>
            <a:lvl8pPr marL="3200400" marR="0" lvl="7"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8pPr>
            <a:lvl9pPr marL="3657600" marR="0" lvl="8" indent="0" algn="l" rtl="0">
              <a:spcBef>
                <a:spcPts val="180"/>
              </a:spcBef>
              <a:buClr>
                <a:schemeClr val="lt1"/>
              </a:buClr>
              <a:buFont typeface="Arial"/>
              <a:buNone/>
              <a:defRPr sz="900" b="0" i="0" u="none" strike="noStrike" cap="none">
                <a:solidFill>
                  <a:schemeClr val="lt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9" name="Shape 69"/>
          <p:cNvSpPr txBox="1">
            <a:spLocks noGrp="1"/>
          </p:cNvSpPr>
          <p:nvPr>
            <p:ph type="body" idx="1"/>
          </p:nvPr>
        </p:nvSpPr>
        <p:spPr>
          <a:xfrm rot="5400000">
            <a:off x="2309018" y="-251618"/>
            <a:ext cx="4525963" cy="8229600"/>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70" name="Shape 70"/>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1" name="Shape 71"/>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72" name="Shape 72"/>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chemeClr val="lt1"/>
                </a:solidFill>
                <a:latin typeface="Calibri"/>
                <a:ea typeface="Calibri"/>
                <a:cs typeface="Calibri"/>
                <a:sym typeface="Calibri"/>
              </a:rPr>
              <a:t>‹#›</a:t>
            </a:fld>
            <a:endParaRPr lang="en-US" sz="1200">
              <a:solidFill>
                <a:schemeClr val="lt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alibri"/>
              <a:buNone/>
              <a:defRPr sz="4400" b="0" i="0" u="none" strike="noStrike" cap="none">
                <a:solidFill>
                  <a:schemeClr val="lt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342900" marR="0" lvl="0" indent="-139700" algn="l" rtl="0">
              <a:spcBef>
                <a:spcPts val="640"/>
              </a:spcBef>
              <a:buClr>
                <a:schemeClr val="lt1"/>
              </a:buClr>
              <a:buSzPct val="100000"/>
              <a:buFont typeface="Arial"/>
              <a:buChar char="•"/>
              <a:defRPr sz="3200" b="0" i="0" u="none" strike="noStrike" cap="none">
                <a:solidFill>
                  <a:schemeClr val="lt1"/>
                </a:solidFill>
                <a:latin typeface="Calibri"/>
                <a:ea typeface="Calibri"/>
                <a:cs typeface="Calibri"/>
                <a:sym typeface="Calibri"/>
              </a:defRPr>
            </a:lvl1pPr>
            <a:lvl2pPr marL="742950" marR="0" lvl="1" indent="-107950" algn="l" rtl="0">
              <a:spcBef>
                <a:spcPts val="560"/>
              </a:spcBef>
              <a:buClr>
                <a:schemeClr val="lt1"/>
              </a:buClr>
              <a:buSzPct val="100000"/>
              <a:buFont typeface="Arial"/>
              <a:buChar char="–"/>
              <a:defRPr sz="2800" b="0" i="0" u="none" strike="noStrike" cap="none">
                <a:solidFill>
                  <a:schemeClr val="lt1"/>
                </a:solidFill>
                <a:latin typeface="Calibri"/>
                <a:ea typeface="Calibri"/>
                <a:cs typeface="Calibri"/>
                <a:sym typeface="Calibri"/>
              </a:defRPr>
            </a:lvl2pPr>
            <a:lvl3pPr marL="1143000" marR="0" lvl="2" indent="-76200" algn="l" rtl="0">
              <a:spcBef>
                <a:spcPts val="480"/>
              </a:spcBef>
              <a:buClr>
                <a:schemeClr val="lt1"/>
              </a:buClr>
              <a:buSzPct val="100000"/>
              <a:buFont typeface="Arial"/>
              <a:buChar char="•"/>
              <a:defRPr sz="2400" b="0" i="0" u="none" strike="noStrike" cap="none">
                <a:solidFill>
                  <a:schemeClr val="lt1"/>
                </a:solidFill>
                <a:latin typeface="Calibri"/>
                <a:ea typeface="Calibri"/>
                <a:cs typeface="Calibri"/>
                <a:sym typeface="Calibri"/>
              </a:defRPr>
            </a:lvl3pPr>
            <a:lvl4pPr marL="1600200" marR="0" lvl="3"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4pPr>
            <a:lvl5pPr marL="2057400" marR="0" lvl="4"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chemeClr val="lt1"/>
                </a:solidFill>
                <a:latin typeface="Calibri"/>
                <a:ea typeface="Calibri"/>
                <a:cs typeface="Calibri"/>
                <a:sym typeface="Calibri"/>
              </a:defRPr>
            </a:lvl1pPr>
            <a:lvl2pPr marL="457200" marR="0" lvl="1" indent="0" algn="l" rtl="0">
              <a:spcBef>
                <a:spcPts val="0"/>
              </a:spcBef>
              <a:buNone/>
              <a:defRPr sz="1800" b="0" i="0" u="none" strike="noStrike" cap="none">
                <a:solidFill>
                  <a:schemeClr val="lt1"/>
                </a:solidFill>
                <a:latin typeface="Calibri"/>
                <a:ea typeface="Calibri"/>
                <a:cs typeface="Calibri"/>
                <a:sym typeface="Calibri"/>
              </a:defRPr>
            </a:lvl2pPr>
            <a:lvl3pPr marL="914400" marR="0" lvl="2" indent="0" algn="l" rtl="0">
              <a:spcBef>
                <a:spcPts val="0"/>
              </a:spcBef>
              <a:buNone/>
              <a:defRPr sz="1800" b="0" i="0" u="none" strike="noStrike" cap="none">
                <a:solidFill>
                  <a:schemeClr val="lt1"/>
                </a:solidFill>
                <a:latin typeface="Calibri"/>
                <a:ea typeface="Calibri"/>
                <a:cs typeface="Calibri"/>
                <a:sym typeface="Calibri"/>
              </a:defRPr>
            </a:lvl3pPr>
            <a:lvl4pPr marL="1371600" marR="0" lvl="3" indent="0" algn="l" rtl="0">
              <a:spcBef>
                <a:spcPts val="0"/>
              </a:spcBef>
              <a:buNone/>
              <a:defRPr sz="1800" b="0" i="0" u="none" strike="noStrike" cap="none">
                <a:solidFill>
                  <a:schemeClr val="lt1"/>
                </a:solidFill>
                <a:latin typeface="Calibri"/>
                <a:ea typeface="Calibri"/>
                <a:cs typeface="Calibri"/>
                <a:sym typeface="Calibri"/>
              </a:defRPr>
            </a:lvl4pPr>
            <a:lvl5pPr marL="1828800" marR="0" lvl="4" indent="0" algn="l" rtl="0">
              <a:spcBef>
                <a:spcPts val="0"/>
              </a:spcBef>
              <a:buNone/>
              <a:defRPr sz="1800" b="0" i="0" u="none" strike="noStrike" cap="none">
                <a:solidFill>
                  <a:schemeClr val="lt1"/>
                </a:solidFill>
                <a:latin typeface="Calibri"/>
                <a:ea typeface="Calibri"/>
                <a:cs typeface="Calibri"/>
                <a:sym typeface="Calibri"/>
              </a:defRPr>
            </a:lvl5pPr>
            <a:lvl6pPr marL="2286000" marR="0" lvl="5" indent="0" algn="l" rtl="0">
              <a:spcBef>
                <a:spcPts val="0"/>
              </a:spcBef>
              <a:buNone/>
              <a:defRPr sz="1800" b="0" i="0" u="none" strike="noStrike" cap="none">
                <a:solidFill>
                  <a:schemeClr val="lt1"/>
                </a:solidFill>
                <a:latin typeface="Calibri"/>
                <a:ea typeface="Calibri"/>
                <a:cs typeface="Calibri"/>
                <a:sym typeface="Calibri"/>
              </a:defRPr>
            </a:lvl6pPr>
            <a:lvl7pPr marL="2743200" marR="0" lvl="6" indent="0" algn="l" rtl="0">
              <a:spcBef>
                <a:spcPts val="0"/>
              </a:spcBef>
              <a:buNone/>
              <a:defRPr sz="1800" b="0" i="0" u="none" strike="noStrike" cap="none">
                <a:solidFill>
                  <a:schemeClr val="lt1"/>
                </a:solidFill>
                <a:latin typeface="Calibri"/>
                <a:ea typeface="Calibri"/>
                <a:cs typeface="Calibri"/>
                <a:sym typeface="Calibri"/>
              </a:defRPr>
            </a:lvl7pPr>
            <a:lvl8pPr marL="3200400" marR="0" lvl="7" indent="0" algn="l" rtl="0">
              <a:spcBef>
                <a:spcPts val="0"/>
              </a:spcBef>
              <a:buNone/>
              <a:defRPr sz="1800" b="0" i="0" u="none" strike="noStrike" cap="none">
                <a:solidFill>
                  <a:schemeClr val="lt1"/>
                </a:solidFill>
                <a:latin typeface="Calibri"/>
                <a:ea typeface="Calibri"/>
                <a:cs typeface="Calibri"/>
                <a:sym typeface="Calibri"/>
              </a:defRPr>
            </a:lvl8pPr>
            <a:lvl9pPr marL="3657600" marR="0" lvl="8" indent="0" algn="l" rtl="0">
              <a:spcBef>
                <a:spcPts val="0"/>
              </a:spcBef>
              <a:buNone/>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chemeClr val="lt1"/>
                </a:solidFill>
                <a:latin typeface="Calibri"/>
                <a:ea typeface="Calibri"/>
                <a:cs typeface="Calibri"/>
                <a:sym typeface="Calibri"/>
              </a:rPr>
              <a:t>‹#›</a:t>
            </a:fld>
            <a:endParaRPr lang="en-US"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facebook.com/groups/howardastro/" TargetMode="External"/><Relationship Id="rId4" Type="http://schemas.openxmlformats.org/officeDocument/2006/relationships/hyperlink" Target="http://www.howardastro.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Shape 84"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85" name="Shape 85"/>
          <p:cNvSpPr txBox="1"/>
          <p:nvPr/>
        </p:nvSpPr>
        <p:spPr>
          <a:xfrm>
            <a:off x="1687436" y="457200"/>
            <a:ext cx="5769126" cy="378565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Howard </a:t>
            </a:r>
          </a:p>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Astronomical</a:t>
            </a:r>
          </a:p>
          <a:p>
            <a:pPr marL="0" marR="0" lvl="0" indent="0" algn="ctr" rtl="0">
              <a:spcBef>
                <a:spcPts val="0"/>
              </a:spcBef>
              <a:buSzPct val="25000"/>
              <a:buNone/>
            </a:pPr>
            <a:r>
              <a:rPr lang="en-US" sz="8000" b="0" i="0" u="none" strike="noStrike" cap="none">
                <a:solidFill>
                  <a:srgbClr val="FFFF00"/>
                </a:solidFill>
                <a:latin typeface="Times New Roman"/>
                <a:ea typeface="Times New Roman"/>
                <a:cs typeface="Times New Roman"/>
                <a:sym typeface="Times New Roman"/>
              </a:rPr>
              <a:t>League</a:t>
            </a:r>
          </a:p>
        </p:txBody>
      </p:sp>
      <p:sp>
        <p:nvSpPr>
          <p:cNvPr id="86" name="Shape 86"/>
          <p:cNvSpPr txBox="1"/>
          <p:nvPr/>
        </p:nvSpPr>
        <p:spPr>
          <a:xfrm>
            <a:off x="4186071" y="4800600"/>
            <a:ext cx="3591021" cy="646331"/>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dirty="0" smtClean="0">
                <a:solidFill>
                  <a:srgbClr val="FFFF00"/>
                </a:solidFill>
                <a:latin typeface="Times New Roman"/>
                <a:ea typeface="Times New Roman"/>
                <a:cs typeface="Times New Roman"/>
                <a:sym typeface="Times New Roman"/>
              </a:rPr>
              <a:t>May 18</a:t>
            </a:r>
            <a:r>
              <a:rPr lang="en-US" sz="3600" b="0" i="0" u="none" strike="noStrike" cap="none" baseline="30000" dirty="0" smtClean="0">
                <a:solidFill>
                  <a:srgbClr val="FFFF00"/>
                </a:solidFill>
                <a:latin typeface="Times New Roman"/>
                <a:ea typeface="Times New Roman"/>
                <a:cs typeface="Times New Roman"/>
                <a:sym typeface="Times New Roman"/>
              </a:rPr>
              <a:t>th</a:t>
            </a:r>
            <a:r>
              <a:rPr lang="en-US" sz="3600" b="0" i="0" u="none" strike="noStrike" cap="none" dirty="0">
                <a:solidFill>
                  <a:srgbClr val="FFFF00"/>
                </a:solidFill>
                <a:latin typeface="Times New Roman"/>
                <a:ea typeface="Times New Roman"/>
                <a:cs typeface="Times New Roman"/>
                <a:sym typeface="Times New Roman"/>
              </a:rPr>
              <a:t>, 2017</a:t>
            </a:r>
          </a:p>
        </p:txBody>
      </p:sp>
      <p:pic>
        <p:nvPicPr>
          <p:cNvPr id="87" name="Shape 87" descr="HAL10Logo4.png"/>
          <p:cNvPicPr preferRelativeResize="0"/>
          <p:nvPr/>
        </p:nvPicPr>
        <p:blipFill rotWithShape="1">
          <a:blip r:embed="rId4">
            <a:alphaModFix/>
          </a:blip>
          <a:srcRect/>
          <a:stretch/>
        </p:blipFill>
        <p:spPr>
          <a:xfrm>
            <a:off x="0" y="3513405"/>
            <a:ext cx="3344594" cy="3344594"/>
          </a:xfrm>
          <a:prstGeom prst="rect">
            <a:avLst/>
          </a:prstGeom>
          <a:noFill/>
          <a:ln>
            <a:noFill/>
          </a:ln>
        </p:spPr>
      </p:pic>
      <p:sp>
        <p:nvSpPr>
          <p:cNvPr id="88" name="Shape 88"/>
          <p:cNvSpPr/>
          <p:nvPr/>
        </p:nvSpPr>
        <p:spPr>
          <a:xfrm>
            <a:off x="1957388" y="4529137"/>
            <a:ext cx="542925" cy="442912"/>
          </a:xfrm>
          <a:prstGeom prst="ellipse">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Calibri"/>
              <a:ea typeface="Calibri"/>
              <a:cs typeface="Calibri"/>
              <a:sym typeface="Calibri"/>
            </a:endParaRPr>
          </a:p>
        </p:txBody>
      </p:sp>
      <p:sp>
        <p:nvSpPr>
          <p:cNvPr id="89" name="Shape 89"/>
          <p:cNvSpPr txBox="1"/>
          <p:nvPr/>
        </p:nvSpPr>
        <p:spPr>
          <a:xfrm>
            <a:off x="1909763" y="4567237"/>
            <a:ext cx="819147"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a:solidFill>
                  <a:schemeClr val="lt1"/>
                </a:solidFill>
                <a:latin typeface="Arial Black"/>
                <a:ea typeface="Arial Black"/>
                <a:cs typeface="Arial Black"/>
                <a:sym typeface="Arial Black"/>
              </a:rPr>
              <a:t>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rgbClr val="00B0F0"/>
              </a:buClr>
              <a:buSzPct val="25000"/>
              <a:buFont typeface="Times New Roman"/>
              <a:buNone/>
            </a:pPr>
            <a:r>
              <a:rPr lang="en-US" sz="4800" b="0" i="0" u="none" strike="noStrike" cap="none">
                <a:solidFill>
                  <a:srgbClr val="00B0F0"/>
                </a:solidFill>
                <a:latin typeface="Times New Roman"/>
                <a:ea typeface="Times New Roman"/>
                <a:cs typeface="Times New Roman"/>
                <a:sym typeface="Times New Roman"/>
              </a:rPr>
              <a:t>Thank You!</a:t>
            </a:r>
          </a:p>
        </p:txBody>
      </p:sp>
      <p:sp>
        <p:nvSpPr>
          <p:cNvPr id="161" name="Shape 161"/>
          <p:cNvSpPr txBox="1">
            <a:spLocks noGrp="1"/>
          </p:cNvSpPr>
          <p:nvPr>
            <p:ph type="body" idx="1"/>
          </p:nvPr>
        </p:nvSpPr>
        <p:spPr>
          <a:xfrm>
            <a:off x="494270" y="1519195"/>
            <a:ext cx="8229600" cy="1732005"/>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00FF00"/>
              </a:buClr>
              <a:buSzPct val="25000"/>
              <a:buFont typeface="Arial"/>
              <a:buNone/>
            </a:pPr>
            <a:r>
              <a:rPr lang="en-US" sz="4000" b="0" i="0" u="none" strike="noStrike" cap="none" dirty="0">
                <a:solidFill>
                  <a:srgbClr val="00FF00"/>
                </a:solidFill>
                <a:latin typeface="Times New Roman"/>
                <a:ea typeface="Times New Roman"/>
                <a:cs typeface="Times New Roman"/>
                <a:sym typeface="Times New Roman"/>
              </a:rPr>
              <a:t>Next month’s meeting is on Thursday</a:t>
            </a:r>
            <a:r>
              <a:rPr lang="en-US" sz="4000" b="0" i="0" u="none" strike="noStrike" cap="none" dirty="0" smtClean="0">
                <a:solidFill>
                  <a:srgbClr val="00FF00"/>
                </a:solidFill>
                <a:latin typeface="Times New Roman"/>
                <a:ea typeface="Times New Roman"/>
                <a:cs typeface="Times New Roman"/>
                <a:sym typeface="Times New Roman"/>
              </a:rPr>
              <a:t>, June 15</a:t>
            </a:r>
            <a:r>
              <a:rPr lang="en-US" sz="4000" b="0" i="0" u="none" strike="noStrike" cap="none" baseline="30000" dirty="0" smtClean="0">
                <a:solidFill>
                  <a:srgbClr val="00FF00"/>
                </a:solidFill>
                <a:latin typeface="Times New Roman"/>
                <a:ea typeface="Times New Roman"/>
                <a:cs typeface="Times New Roman"/>
                <a:sym typeface="Times New Roman"/>
              </a:rPr>
              <a:t>th</a:t>
            </a:r>
            <a:r>
              <a:rPr lang="en-US" sz="4000" b="0" i="0" u="none" strike="noStrike" cap="none" dirty="0">
                <a:solidFill>
                  <a:srgbClr val="00FF00"/>
                </a:solidFill>
                <a:latin typeface="Times New Roman"/>
                <a:ea typeface="Times New Roman"/>
                <a:cs typeface="Times New Roman"/>
                <a:sym typeface="Times New Roman"/>
              </a:rPr>
              <a:t>, </a:t>
            </a:r>
            <a:r>
              <a:rPr lang="en-US" sz="4000" b="0" i="0" u="none" strike="noStrike" cap="none" dirty="0" smtClean="0">
                <a:solidFill>
                  <a:srgbClr val="00FF00"/>
                </a:solidFill>
                <a:latin typeface="Times New Roman"/>
                <a:ea typeface="Times New Roman"/>
                <a:cs typeface="Times New Roman"/>
                <a:sym typeface="Times New Roman"/>
              </a:rPr>
              <a:t>2017 at </a:t>
            </a:r>
            <a:r>
              <a:rPr lang="en-US" sz="4000" b="0" i="0" u="none" strike="noStrike" cap="none" dirty="0">
                <a:solidFill>
                  <a:srgbClr val="00FF00"/>
                </a:solidFill>
                <a:latin typeface="Times New Roman"/>
                <a:ea typeface="Times New Roman"/>
                <a:cs typeface="Times New Roman"/>
                <a:sym typeface="Times New Roman"/>
              </a:rPr>
              <a:t>7 PM</a:t>
            </a:r>
          </a:p>
          <a:p>
            <a:pPr marL="0" marR="0" lvl="0" indent="0" algn="ctr" rtl="0">
              <a:spcBef>
                <a:spcPts val="800"/>
              </a:spcBef>
              <a:buClr>
                <a:srgbClr val="FFFF00"/>
              </a:buClr>
              <a:buSzPct val="25000"/>
              <a:buFont typeface="Arial"/>
              <a:buNone/>
            </a:pPr>
            <a:endParaRPr sz="4000" b="0" i="0" u="none" strike="noStrike" cap="none" dirty="0">
              <a:solidFill>
                <a:srgbClr val="00FF00"/>
              </a:solidFill>
              <a:latin typeface="Times New Roman"/>
              <a:ea typeface="Times New Roman"/>
              <a:cs typeface="Times New Roman"/>
              <a:sym typeface="Times New Roman"/>
            </a:endParaRPr>
          </a:p>
        </p:txBody>
      </p:sp>
      <p:sp>
        <p:nvSpPr>
          <p:cNvPr id="162" name="Shape 162"/>
          <p:cNvSpPr txBox="1"/>
          <p:nvPr/>
        </p:nvSpPr>
        <p:spPr>
          <a:xfrm>
            <a:off x="508289" y="3196791"/>
            <a:ext cx="8172042" cy="321670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lt1"/>
              </a:buClr>
              <a:buFont typeface="Arial"/>
              <a:buNone/>
            </a:pPr>
            <a:endParaRPr sz="3400" dirty="0">
              <a:solidFill>
                <a:srgbClr val="FFFF00"/>
              </a:solidFill>
              <a:latin typeface="Times New Roman"/>
              <a:ea typeface="Times New Roman"/>
              <a:cs typeface="Times New Roman"/>
              <a:sym typeface="Times New Roman"/>
            </a:endParaRPr>
          </a:p>
          <a:p>
            <a:pPr marL="0" marR="0" lvl="0" indent="0" algn="ctr" rtl="0">
              <a:lnSpc>
                <a:spcPct val="100000"/>
              </a:lnSpc>
              <a:spcBef>
                <a:spcPts val="800"/>
              </a:spcBef>
              <a:spcAft>
                <a:spcPts val="0"/>
              </a:spcAft>
              <a:buClr>
                <a:srgbClr val="FFFF00"/>
              </a:buClr>
              <a:buSzPct val="25000"/>
              <a:buFont typeface="Arial"/>
              <a:buNone/>
            </a:pPr>
            <a:r>
              <a:rPr lang="en-US" sz="4000" dirty="0" smtClean="0">
                <a:solidFill>
                  <a:srgbClr val="FFFF00"/>
                </a:solidFill>
                <a:latin typeface="Times New Roman"/>
                <a:ea typeface="Times New Roman"/>
                <a:cs typeface="Times New Roman"/>
                <a:sym typeface="Times New Roman"/>
              </a:rPr>
              <a:t>Guest Speaker /Topic TBD</a:t>
            </a:r>
            <a:endParaRPr lang="en-US" sz="3200" dirty="0">
              <a:solidFill>
                <a:schemeClr val="bg1"/>
              </a:solidFill>
              <a:latin typeface="Calibri"/>
              <a:ea typeface="Calibri"/>
              <a:cs typeface="Calibri"/>
              <a:sym typeface="Calibri"/>
            </a:endParaRPr>
          </a:p>
        </p:txBody>
      </p:sp>
      <p:sp>
        <p:nvSpPr>
          <p:cNvPr id="163" name="Shape 163"/>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descr="m46m47_hetlage_f.jpg"/>
          <p:cNvPicPr preferRelativeResize="0"/>
          <p:nvPr/>
        </p:nvPicPr>
        <p:blipFill rotWithShape="1">
          <a:blip r:embed="rId3">
            <a:alphaModFix/>
          </a:blip>
          <a:srcRect l="3514" r="4188"/>
          <a:stretch/>
        </p:blipFill>
        <p:spPr>
          <a:xfrm>
            <a:off x="0" y="44970"/>
            <a:ext cx="9144000" cy="6858000"/>
          </a:xfrm>
          <a:prstGeom prst="rect">
            <a:avLst/>
          </a:prstGeom>
          <a:noFill/>
          <a:ln>
            <a:noFill/>
          </a:ln>
        </p:spPr>
      </p:pic>
      <p:sp>
        <p:nvSpPr>
          <p:cNvPr id="96" name="Shape 96"/>
          <p:cNvSpPr txBox="1"/>
          <p:nvPr/>
        </p:nvSpPr>
        <p:spPr>
          <a:xfrm>
            <a:off x="457200" y="2015685"/>
            <a:ext cx="8229600" cy="2968487"/>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7200" b="1" i="0" u="none" strike="noStrike" cap="none">
                <a:solidFill>
                  <a:srgbClr val="538CD5"/>
                </a:solidFill>
                <a:latin typeface="Times New Roman"/>
                <a:ea typeface="Times New Roman"/>
                <a:cs typeface="Times New Roman"/>
                <a:sym typeface="Times New Roman"/>
              </a:rPr>
              <a:t>Introductions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m46m47_hetlage_f.jpg"/>
          <p:cNvPicPr preferRelativeResize="0"/>
          <p:nvPr/>
        </p:nvPicPr>
        <p:blipFill rotWithShape="1">
          <a:blip r:embed="rId3">
            <a:alphaModFix/>
          </a:blip>
          <a:srcRect l="3514" r="4188"/>
          <a:stretch/>
        </p:blipFill>
        <p:spPr>
          <a:xfrm>
            <a:off x="0" y="0"/>
            <a:ext cx="9144000" cy="6858000"/>
          </a:xfrm>
          <a:prstGeom prst="rect">
            <a:avLst/>
          </a:prstGeom>
          <a:noFill/>
          <a:ln>
            <a:noFill/>
          </a:ln>
        </p:spPr>
      </p:pic>
      <p:sp>
        <p:nvSpPr>
          <p:cNvPr id="119" name="Shape 119"/>
          <p:cNvSpPr txBox="1"/>
          <p:nvPr/>
        </p:nvSpPr>
        <p:spPr>
          <a:xfrm>
            <a:off x="596900" y="33920"/>
            <a:ext cx="8229600" cy="1172578"/>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4800" b="1" i="0" u="none" strike="noStrike" cap="none">
                <a:solidFill>
                  <a:srgbClr val="538CD5"/>
                </a:solidFill>
                <a:latin typeface="Times New Roman"/>
                <a:ea typeface="Times New Roman"/>
                <a:cs typeface="Times New Roman"/>
                <a:sym typeface="Times New Roman"/>
              </a:rPr>
              <a:t>HAL Social Media</a:t>
            </a:r>
          </a:p>
        </p:txBody>
      </p:sp>
      <p:sp>
        <p:nvSpPr>
          <p:cNvPr id="120" name="Shape 120"/>
          <p:cNvSpPr txBox="1"/>
          <p:nvPr/>
        </p:nvSpPr>
        <p:spPr>
          <a:xfrm>
            <a:off x="984250" y="1117600"/>
            <a:ext cx="7175499" cy="563231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Website:</a:t>
            </a:r>
          </a:p>
          <a:p>
            <a:pPr marL="0" marR="0" lvl="0" indent="0" algn="ctr" rtl="0">
              <a:spcBef>
                <a:spcPts val="0"/>
              </a:spcBef>
              <a:buSzPct val="25000"/>
              <a:buNone/>
            </a:pPr>
            <a:r>
              <a:rPr lang="en-US" sz="3600" u="sng">
                <a:solidFill>
                  <a:schemeClr val="hlink"/>
                </a:solidFill>
                <a:latin typeface="Times New Roman"/>
                <a:ea typeface="Times New Roman"/>
                <a:cs typeface="Times New Roman"/>
                <a:sym typeface="Times New Roman"/>
                <a:hlinkClick r:id="rId4"/>
              </a:rPr>
              <a:t>http://www.howardastro.org</a:t>
            </a:r>
          </a:p>
          <a:p>
            <a:pPr marL="0" marR="0" lvl="0" indent="0" algn="ctr" rtl="0">
              <a:spcBef>
                <a:spcPts val="0"/>
              </a:spcBef>
              <a:buNone/>
            </a:pPr>
            <a:endParaRPr sz="3600">
              <a:solidFill>
                <a:srgbClr val="CCFF33"/>
              </a:solidFill>
              <a:latin typeface="Times New Roman"/>
              <a:ea typeface="Times New Roman"/>
              <a:cs typeface="Times New Roman"/>
              <a:sym typeface="Times New Roman"/>
            </a:endParaRP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Facebook:</a:t>
            </a:r>
          </a:p>
          <a:p>
            <a:pPr marL="0" marR="0" lvl="0" indent="0" algn="ctr" rtl="0">
              <a:spcBef>
                <a:spcPts val="0"/>
              </a:spcBef>
              <a:buSzPct val="25000"/>
              <a:buNone/>
            </a:pPr>
            <a:r>
              <a:rPr lang="en-US" sz="3600" u="sng">
                <a:solidFill>
                  <a:schemeClr val="hlink"/>
                </a:solidFill>
                <a:latin typeface="Times New Roman"/>
                <a:ea typeface="Times New Roman"/>
                <a:cs typeface="Times New Roman"/>
                <a:sym typeface="Times New Roman"/>
                <a:hlinkClick r:id="rId5"/>
              </a:rPr>
              <a:t>https://www.facebook.com/groups/howardastro/</a:t>
            </a:r>
          </a:p>
          <a:p>
            <a:pPr marL="0" marR="0" lvl="0" indent="0" algn="ctr" rtl="0">
              <a:spcBef>
                <a:spcPts val="0"/>
              </a:spcBef>
              <a:buNone/>
            </a:pPr>
            <a:endParaRPr sz="3600">
              <a:solidFill>
                <a:srgbClr val="CCFF33"/>
              </a:solidFill>
              <a:latin typeface="Times New Roman"/>
              <a:ea typeface="Times New Roman"/>
              <a:cs typeface="Times New Roman"/>
              <a:sym typeface="Times New Roman"/>
            </a:endParaRP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Yahoo Group (mailing list):</a:t>
            </a:r>
          </a:p>
          <a:p>
            <a:pPr marL="0" marR="0" lvl="0" indent="0" algn="ctr" rtl="0">
              <a:spcBef>
                <a:spcPts val="0"/>
              </a:spcBef>
              <a:buSzPct val="25000"/>
              <a:buNone/>
            </a:pPr>
            <a:r>
              <a:rPr lang="en-US" sz="3600">
                <a:solidFill>
                  <a:srgbClr val="CCFF33"/>
                </a:solidFill>
                <a:latin typeface="Times New Roman"/>
                <a:ea typeface="Times New Roman"/>
                <a:cs typeface="Times New Roman"/>
                <a:sym typeface="Times New Roman"/>
              </a:rPr>
              <a:t>https://tech.groups.yahoo.com/group/howardastro/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latin typeface="Tahoma" panose="020B0604030504040204" pitchFamily="34" charset="0"/>
                <a:ea typeface="Tahoma" panose="020B0604030504040204" pitchFamily="34" charset="0"/>
                <a:cs typeface="Tahoma" panose="020B0604030504040204" pitchFamily="34" charset="0"/>
              </a:rPr>
              <a:t>Upcoming Events</a:t>
            </a:r>
            <a:endParaRPr lang="en-US"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 Placeholder 3"/>
          <p:cNvSpPr>
            <a:spLocks noGrp="1"/>
          </p:cNvSpPr>
          <p:nvPr>
            <p:ph type="body" idx="1"/>
          </p:nvPr>
        </p:nvSpPr>
        <p:spPr>
          <a:xfrm>
            <a:off x="457200" y="2124075"/>
            <a:ext cx="8229600" cy="4002088"/>
          </a:xfrm>
        </p:spPr>
        <p:txBody>
          <a:bodyPr/>
          <a:lstStyle/>
          <a:p>
            <a:pPr marL="254000" indent="0" algn="ctr">
              <a:buNone/>
            </a:pPr>
            <a:r>
              <a:rPr lang="en-US" sz="2800" dirty="0" smtClean="0"/>
              <a:t>HAL </a:t>
            </a:r>
            <a:r>
              <a:rPr lang="en-US" sz="2800" dirty="0" smtClean="0"/>
              <a:t>Events</a:t>
            </a:r>
          </a:p>
          <a:p>
            <a:r>
              <a:rPr lang="en-US" sz="2800" dirty="0" smtClean="0"/>
              <a:t>May 20</a:t>
            </a:r>
            <a:r>
              <a:rPr lang="en-US" sz="2800" baseline="30000" dirty="0" smtClean="0"/>
              <a:t>th</a:t>
            </a:r>
            <a:r>
              <a:rPr lang="en-US" sz="2800" dirty="0" smtClean="0"/>
              <a:t> at 8pm– Members’ Star Party, Alpha Ridge</a:t>
            </a:r>
          </a:p>
          <a:p>
            <a:r>
              <a:rPr lang="en-US" sz="2800" dirty="0" smtClean="0"/>
              <a:t>June 3</a:t>
            </a:r>
            <a:r>
              <a:rPr lang="en-US" sz="2800" baseline="30000" dirty="0" smtClean="0"/>
              <a:t>rd</a:t>
            </a:r>
            <a:r>
              <a:rPr lang="en-US" sz="2800" dirty="0" smtClean="0"/>
              <a:t> at 8:30pm – Public Star Party, Alpha Ridge</a:t>
            </a:r>
          </a:p>
          <a:p>
            <a:pPr marL="254000" indent="0" algn="ctr">
              <a:buNone/>
            </a:pPr>
            <a:r>
              <a:rPr lang="en-US" sz="2800" dirty="0" smtClean="0"/>
              <a:t>Regional Events</a:t>
            </a:r>
          </a:p>
          <a:p>
            <a:r>
              <a:rPr lang="en-US" sz="2800" dirty="0" smtClean="0"/>
              <a:t>May 21-28 – Texas Star Party</a:t>
            </a:r>
          </a:p>
          <a:p>
            <a:r>
              <a:rPr lang="en-US" sz="2800" dirty="0" smtClean="0"/>
              <a:t>May 24-28 – York County, PA Star Party</a:t>
            </a:r>
          </a:p>
          <a:p>
            <a:r>
              <a:rPr lang="en-US" sz="2800" dirty="0" smtClean="0"/>
              <a:t>June 22-25 – Cherry Springs, PA Star Party</a:t>
            </a:r>
            <a:endParaRPr lang="en-US" sz="2800" dirty="0"/>
          </a:p>
        </p:txBody>
      </p:sp>
      <p:sp>
        <p:nvSpPr>
          <p:cNvPr id="3" name="Slide Number Placeholder 2"/>
          <p:cNvSpPr>
            <a:spLocks noGrp="1"/>
          </p:cNvSpPr>
          <p:nvPr>
            <p:ph type="sldNum" idx="4294967295"/>
          </p:nvPr>
        </p:nvSpPr>
        <p:spPr>
          <a:xfrm>
            <a:off x="7010400" y="6356350"/>
            <a:ext cx="2133600" cy="365125"/>
          </a:xfrm>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4</a:t>
            </a:fld>
            <a:endParaRPr lang="en-US" sz="120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437730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body" idx="1"/>
          </p:nvPr>
        </p:nvSpPr>
        <p:spPr>
          <a:xfrm>
            <a:off x="494270" y="444500"/>
            <a:ext cx="8229600" cy="5689600"/>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Arial"/>
              <a:buNone/>
            </a:pPr>
            <a:endParaRPr sz="2400" b="1" i="0" u="none" strike="noStrike" cap="none" dirty="0">
              <a:solidFill>
                <a:srgbClr val="00B0F0"/>
              </a:solidFill>
              <a:sym typeface="Times New Roman"/>
            </a:endParaRPr>
          </a:p>
          <a:p>
            <a:pPr marL="0" marR="0" lvl="0" indent="0" algn="ctr" rtl="0">
              <a:spcBef>
                <a:spcPts val="1200"/>
              </a:spcBef>
              <a:spcAft>
                <a:spcPts val="0"/>
              </a:spcAft>
              <a:buClr>
                <a:srgbClr val="FFFF00"/>
              </a:buClr>
              <a:buSzPct val="25000"/>
              <a:buFont typeface="Arial"/>
              <a:buNone/>
            </a:pPr>
            <a:r>
              <a:rPr lang="en-US" b="1" i="0" u="none" strike="noStrike" cap="none" dirty="0" smtClean="0">
                <a:solidFill>
                  <a:srgbClr val="00B0F0"/>
                </a:solidFill>
                <a:sym typeface="Times New Roman"/>
              </a:rPr>
              <a:t>Guest Speaker</a:t>
            </a:r>
            <a:endParaRPr lang="en-US" sz="3600" b="1" i="0" u="none" strike="noStrike" cap="none" dirty="0" smtClean="0">
              <a:solidFill>
                <a:srgbClr val="00B0F0"/>
              </a:solidFill>
              <a:sym typeface="Times New Roman"/>
            </a:endParaRPr>
          </a:p>
          <a:p>
            <a:pPr marL="0" lvl="0" indent="0" algn="ctr">
              <a:spcBef>
                <a:spcPts val="1200"/>
              </a:spcBef>
              <a:buSzPct val="25000"/>
              <a:buNone/>
            </a:pPr>
            <a:r>
              <a:rPr lang="en-US" b="1" dirty="0" smtClean="0">
                <a:solidFill>
                  <a:schemeClr val="bg1"/>
                </a:solidFill>
              </a:rPr>
              <a:t>Mr. Lou Mayo</a:t>
            </a:r>
            <a:endParaRPr lang="en-US" b="1" dirty="0">
              <a:solidFill>
                <a:schemeClr val="bg1"/>
              </a:solidFill>
            </a:endParaRPr>
          </a:p>
          <a:p>
            <a:pPr marL="0" lvl="0" indent="0" algn="ctr">
              <a:spcBef>
                <a:spcPts val="1200"/>
              </a:spcBef>
              <a:buSzPct val="25000"/>
              <a:buNone/>
            </a:pPr>
            <a:r>
              <a:rPr lang="en-US" sz="3600" dirty="0" smtClean="0"/>
              <a:t>NASA </a:t>
            </a:r>
            <a:r>
              <a:rPr lang="en-US" sz="3600" dirty="0"/>
              <a:t>Goddard Space Flight Center</a:t>
            </a:r>
          </a:p>
          <a:p>
            <a:pPr marL="0" lvl="0" indent="0" algn="ctr">
              <a:spcBef>
                <a:spcPts val="1200"/>
              </a:spcBef>
              <a:buSzPct val="25000"/>
              <a:buNone/>
            </a:pPr>
            <a:r>
              <a:rPr lang="en-US" sz="3600" dirty="0"/>
              <a:t> </a:t>
            </a:r>
            <a:r>
              <a:rPr lang="en-US" sz="3600" dirty="0" smtClean="0"/>
              <a:t>Program </a:t>
            </a:r>
            <a:r>
              <a:rPr lang="en-US" sz="3600" dirty="0" err="1" smtClean="0"/>
              <a:t>Mgr</a:t>
            </a:r>
            <a:r>
              <a:rPr lang="en-US" sz="3600" dirty="0" smtClean="0"/>
              <a:t> for 2017 Eclipse Education</a:t>
            </a:r>
          </a:p>
          <a:p>
            <a:pPr marL="0" lvl="0" indent="0" algn="ctr">
              <a:spcBef>
                <a:spcPts val="1200"/>
              </a:spcBef>
              <a:buSzPct val="25000"/>
              <a:buNone/>
            </a:pPr>
            <a:endParaRPr lang="en-US" sz="3600" dirty="0"/>
          </a:p>
          <a:p>
            <a:pPr marL="0" marR="0" lvl="0" indent="0" algn="ctr" rtl="0">
              <a:spcBef>
                <a:spcPts val="1200"/>
              </a:spcBef>
              <a:spcAft>
                <a:spcPts val="0"/>
              </a:spcAft>
              <a:buClr>
                <a:srgbClr val="FFFF00"/>
              </a:buClr>
              <a:buSzPct val="25000"/>
              <a:buFont typeface="Arial"/>
              <a:buNone/>
            </a:pPr>
            <a:r>
              <a:rPr lang="en-US" sz="3600" b="0" i="0" u="none" strike="noStrike" cap="none" dirty="0" smtClean="0">
                <a:solidFill>
                  <a:srgbClr val="FFFF00"/>
                </a:solidFill>
                <a:sym typeface="Times New Roman"/>
              </a:rPr>
              <a:t>Eclipse 2017: Through the Eyes of NASA</a:t>
            </a:r>
            <a:endParaRPr lang="en-US" sz="3600" b="0" i="0" u="none" strike="noStrike" cap="none" dirty="0">
              <a:solidFill>
                <a:srgbClr val="FFFF00"/>
              </a:solidFill>
              <a:sym typeface="Times New Roman"/>
            </a:endParaRPr>
          </a:p>
          <a:p>
            <a:pPr marL="0" marR="0" lvl="0" indent="0" algn="ctr" rtl="0">
              <a:spcBef>
                <a:spcPts val="1200"/>
              </a:spcBef>
              <a:spcAft>
                <a:spcPts val="0"/>
              </a:spcAft>
              <a:buClr>
                <a:srgbClr val="FFFF00"/>
              </a:buClr>
              <a:buSzPct val="25000"/>
              <a:buFont typeface="Arial"/>
              <a:buNone/>
            </a:pPr>
            <a:endParaRPr sz="3600" b="0" i="0" u="none" strike="noStrike" cap="none" dirty="0">
              <a:solidFill>
                <a:srgbClr val="FFFF00"/>
              </a:solidFill>
              <a:sym typeface="Times New Roman"/>
            </a:endParaRPr>
          </a:p>
        </p:txBody>
      </p:sp>
      <p:sp>
        <p:nvSpPr>
          <p:cNvPr id="127" name="Shape 127"/>
          <p:cNvSpPr/>
          <p:nvPr/>
        </p:nvSpPr>
        <p:spPr>
          <a:xfrm>
            <a:off x="8562975" y="5598317"/>
            <a:ext cx="247649" cy="142875"/>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p:nvPr/>
        </p:nvSpPr>
        <p:spPr>
          <a:xfrm>
            <a:off x="596900" y="33920"/>
            <a:ext cx="8229600" cy="6581580"/>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538CD5"/>
              </a:buClr>
              <a:buSzPct val="25000"/>
              <a:buFont typeface="Times New Roman"/>
              <a:buNone/>
            </a:pPr>
            <a:r>
              <a:rPr lang="en-US" sz="6000" b="1" i="0" u="none" strike="noStrike" cap="none">
                <a:solidFill>
                  <a:srgbClr val="538CD5"/>
                </a:solidFill>
                <a:latin typeface="Times New Roman"/>
                <a:ea typeface="Times New Roman"/>
                <a:cs typeface="Times New Roman"/>
                <a:sym typeface="Times New Roman"/>
              </a:rPr>
              <a:t>Member’s astrophotos</a:t>
            </a:r>
          </a:p>
          <a:p>
            <a:pPr marL="0" marR="0" lvl="0" indent="0" algn="ctr" rtl="0">
              <a:lnSpc>
                <a:spcPct val="100000"/>
              </a:lnSpc>
              <a:spcBef>
                <a:spcPts val="0"/>
              </a:spcBef>
              <a:spcAft>
                <a:spcPts val="0"/>
              </a:spcAft>
              <a:buClr>
                <a:srgbClr val="538CD5"/>
              </a:buClr>
              <a:buSzPct val="25000"/>
              <a:buFont typeface="Times New Roman"/>
              <a:buNone/>
            </a:pPr>
            <a:r>
              <a:rPr lang="en-US" sz="6000" b="1">
                <a:solidFill>
                  <a:srgbClr val="538CD5"/>
                </a:solidFill>
                <a:latin typeface="Times New Roman"/>
                <a:ea typeface="Times New Roman"/>
                <a:cs typeface="Times New Roman"/>
                <a:sym typeface="Times New Roman"/>
              </a:rPr>
              <a:t>and sketches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34" y="1552575"/>
            <a:ext cx="8304366" cy="3051525"/>
          </a:xfrm>
          <a:prstGeom prst="rect">
            <a:avLst/>
          </a:prstGeom>
        </p:spPr>
      </p:pic>
      <p:sp>
        <p:nvSpPr>
          <p:cNvPr id="3" name="TextBox 2"/>
          <p:cNvSpPr txBox="1"/>
          <p:nvPr/>
        </p:nvSpPr>
        <p:spPr>
          <a:xfrm>
            <a:off x="990600" y="5372100"/>
            <a:ext cx="2464136" cy="523220"/>
          </a:xfrm>
          <a:prstGeom prst="rect">
            <a:avLst/>
          </a:prstGeom>
          <a:noFill/>
        </p:spPr>
        <p:txBody>
          <a:bodyPr wrap="none" rtlCol="0">
            <a:spAutoFit/>
          </a:bodyPr>
          <a:lstStyle/>
          <a:p>
            <a:r>
              <a:rPr lang="en-US" dirty="0" smtClean="0">
                <a:solidFill>
                  <a:schemeClr val="bg1"/>
                </a:solidFill>
              </a:rPr>
              <a:t>Nice Prominence on the Sun</a:t>
            </a:r>
          </a:p>
          <a:p>
            <a:r>
              <a:rPr lang="en-US" dirty="0" smtClean="0">
                <a:solidFill>
                  <a:schemeClr val="bg1"/>
                </a:solidFill>
              </a:rPr>
              <a:t>Richard Orr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smtClean="0">
                <a:solidFill>
                  <a:schemeClr val="lt1"/>
                </a:solidFill>
                <a:latin typeface="Calibri"/>
                <a:ea typeface="Calibri"/>
                <a:cs typeface="Calibri"/>
                <a:sym typeface="Calibri"/>
              </a:rPr>
              <a:t>8</a:t>
            </a:fld>
            <a:endParaRPr lang="en-US" sz="1200">
              <a:solidFill>
                <a:schemeClr val="lt1"/>
              </a:solidFill>
              <a:latin typeface="Calibri"/>
              <a:ea typeface="Calibri"/>
              <a:cs typeface="Calibri"/>
              <a:sym typeface="Calibri"/>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3550" y="856343"/>
            <a:ext cx="5581650" cy="5315857"/>
          </a:xfrm>
          <a:prstGeom prst="rect">
            <a:avLst/>
          </a:prstGeom>
        </p:spPr>
      </p:pic>
    </p:spTree>
    <p:extLst>
      <p:ext uri="{BB962C8B-B14F-4D97-AF65-F5344CB8AC3E}">
        <p14:creationId xmlns:p14="http://schemas.microsoft.com/office/powerpoint/2010/main" val="2374356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Shape 118" descr="m46m47_hetlage_f.jpg"/>
          <p:cNvPicPr preferRelativeResize="0"/>
          <p:nvPr/>
        </p:nvPicPr>
        <p:blipFill rotWithShape="1">
          <a:blip r:embed="rId3">
            <a:alphaModFix/>
          </a:blip>
          <a:srcRect l="3516" r="4190"/>
          <a:stretch/>
        </p:blipFill>
        <p:spPr>
          <a:xfrm>
            <a:off x="0" y="0"/>
            <a:ext cx="9144000" cy="6858000"/>
          </a:xfrm>
          <a:prstGeom prst="rect">
            <a:avLst/>
          </a:prstGeom>
          <a:noFill/>
          <a:ln>
            <a:noFill/>
          </a:ln>
        </p:spPr>
      </p:pic>
      <p:sp>
        <p:nvSpPr>
          <p:cNvPr id="119" name="Shape 119"/>
          <p:cNvSpPr txBox="1">
            <a:spLocks noGrp="1"/>
          </p:cNvSpPr>
          <p:nvPr>
            <p:ph type="title"/>
          </p:nvPr>
        </p:nvSpPr>
        <p:spPr>
          <a:xfrm>
            <a:off x="457200" y="274637"/>
            <a:ext cx="8229600" cy="1143000"/>
          </a:xfrm>
          <a:prstGeom prst="rect">
            <a:avLst/>
          </a:prstGeom>
        </p:spPr>
        <p:txBody>
          <a:bodyPr lIns="91425" tIns="91425" rIns="91425" bIns="91425" anchor="ctr" anchorCtr="0">
            <a:noAutofit/>
          </a:bodyPr>
          <a:lstStyle/>
          <a:p>
            <a:pPr lvl="0" rtl="0">
              <a:spcBef>
                <a:spcPts val="0"/>
              </a:spcBef>
              <a:buNone/>
            </a:pPr>
            <a:r>
              <a:rPr lang="en-US" dirty="0">
                <a:solidFill>
                  <a:srgbClr val="A4C2F4"/>
                </a:solidFill>
              </a:rPr>
              <a:t>Night Sky Summary</a:t>
            </a:r>
          </a:p>
        </p:txBody>
      </p:sp>
      <p:sp>
        <p:nvSpPr>
          <p:cNvPr id="120" name="Shape 120"/>
          <p:cNvSpPr txBox="1">
            <a:spLocks noGrp="1"/>
          </p:cNvSpPr>
          <p:nvPr>
            <p:ph type="body" idx="2"/>
          </p:nvPr>
        </p:nvSpPr>
        <p:spPr>
          <a:xfrm>
            <a:off x="629475" y="1687470"/>
            <a:ext cx="8057400" cy="4708800"/>
          </a:xfrm>
          <a:prstGeom prst="rect">
            <a:avLst/>
          </a:prstGeom>
        </p:spPr>
        <p:txBody>
          <a:bodyPr lIns="91425" tIns="91425" rIns="91425" bIns="91425" anchor="t" anchorCtr="0">
            <a:noAutofit/>
          </a:bodyPr>
          <a:lstStyle/>
          <a:p>
            <a:pPr marL="0" lvl="0" indent="0" rtl="0">
              <a:spcBef>
                <a:spcPts val="0"/>
              </a:spcBef>
              <a:buNone/>
            </a:pPr>
            <a:r>
              <a:rPr lang="en-US" sz="2100" b="1" u="sng" dirty="0"/>
              <a:t>Sun</a:t>
            </a:r>
            <a:r>
              <a:rPr lang="en-US" sz="2100" dirty="0"/>
              <a:t> </a:t>
            </a:r>
            <a:r>
              <a:rPr lang="en-US" sz="2100" dirty="0" smtClean="0"/>
              <a:t>now rises at 5:52am and sets at 8:17pm</a:t>
            </a:r>
            <a:endParaRPr lang="en-US" sz="2100" dirty="0"/>
          </a:p>
          <a:p>
            <a:pPr marL="0" lvl="0" indent="0" rtl="0">
              <a:spcBef>
                <a:spcPts val="0"/>
              </a:spcBef>
              <a:buNone/>
            </a:pPr>
            <a:endParaRPr sz="1000" dirty="0"/>
          </a:p>
          <a:p>
            <a:pPr marL="0" lvl="0" indent="0">
              <a:spcBef>
                <a:spcPts val="0"/>
              </a:spcBef>
              <a:buNone/>
            </a:pPr>
            <a:r>
              <a:rPr lang="en-US" sz="2100" b="1" u="sng" dirty="0"/>
              <a:t>Moon</a:t>
            </a:r>
            <a:r>
              <a:rPr lang="en-US" sz="2100" b="1" dirty="0"/>
              <a:t>:</a:t>
            </a:r>
            <a:r>
              <a:rPr lang="en-US" sz="2100" dirty="0"/>
              <a:t> |◐ May </a:t>
            </a:r>
            <a:r>
              <a:rPr lang="en-US" sz="2100" dirty="0" smtClean="0"/>
              <a:t>18|⚪May 25|</a:t>
            </a:r>
            <a:r>
              <a:rPr lang="en-US" sz="2100" dirty="0"/>
              <a:t>◑ </a:t>
            </a:r>
            <a:r>
              <a:rPr lang="en-US" sz="2100" dirty="0" smtClean="0"/>
              <a:t>June 1|⚫ June </a:t>
            </a:r>
            <a:r>
              <a:rPr lang="en-US" sz="2100" dirty="0"/>
              <a:t>9</a:t>
            </a:r>
            <a:r>
              <a:rPr lang="en-US" sz="2100" dirty="0" smtClean="0"/>
              <a:t>|</a:t>
            </a:r>
            <a:r>
              <a:rPr lang="en-US" sz="2100" dirty="0"/>
              <a:t/>
            </a:r>
            <a:br>
              <a:rPr lang="en-US" sz="2100" dirty="0"/>
            </a:br>
            <a:r>
              <a:rPr lang="en-US" sz="2100" dirty="0"/>
              <a:t>Best earthshine view is around </a:t>
            </a:r>
            <a:r>
              <a:rPr lang="en-US" sz="2100" dirty="0" smtClean="0"/>
              <a:t>May 28. </a:t>
            </a:r>
            <a:endParaRPr lang="en-US" sz="2100" dirty="0"/>
          </a:p>
          <a:p>
            <a:pPr marL="0" lvl="0" indent="0" rtl="0">
              <a:spcBef>
                <a:spcPts val="0"/>
              </a:spcBef>
              <a:buNone/>
            </a:pPr>
            <a:endParaRPr sz="1000" dirty="0"/>
          </a:p>
          <a:p>
            <a:pPr marL="0" lvl="0" indent="0" rtl="0">
              <a:spcBef>
                <a:spcPts val="0"/>
              </a:spcBef>
              <a:buNone/>
            </a:pPr>
            <a:r>
              <a:rPr lang="en-US" sz="2100" dirty="0"/>
              <a:t>Planets: </a:t>
            </a:r>
            <a:r>
              <a:rPr lang="en-US" sz="2100" b="1" u="sng" dirty="0"/>
              <a:t>Venus</a:t>
            </a:r>
            <a:r>
              <a:rPr lang="en-US" sz="2100" dirty="0"/>
              <a:t> </a:t>
            </a:r>
            <a:r>
              <a:rPr lang="en-US" sz="2100" dirty="0" smtClean="0"/>
              <a:t>continues its morning apparition, rising just before the beginning of twilight, and reaching greatest elongation on June 3rd. </a:t>
            </a:r>
            <a:r>
              <a:rPr lang="en-US" sz="2100" dirty="0"/>
              <a:t>Find </a:t>
            </a:r>
            <a:r>
              <a:rPr lang="en-US" sz="2100" b="1" u="sng" dirty="0"/>
              <a:t>Mars</a:t>
            </a:r>
            <a:r>
              <a:rPr lang="en-US" sz="2100" dirty="0"/>
              <a:t> continuing to hang on in the western sky after </a:t>
            </a:r>
            <a:r>
              <a:rPr lang="en-US" sz="2100" dirty="0" smtClean="0"/>
              <a:t>sunset. It will be lost in the twilight by next month’s meeting. </a:t>
            </a:r>
            <a:r>
              <a:rPr lang="en-US" sz="2100" b="1" u="sng" dirty="0"/>
              <a:t>Jupiter</a:t>
            </a:r>
            <a:r>
              <a:rPr lang="en-US" sz="2100" dirty="0"/>
              <a:t> </a:t>
            </a:r>
            <a:r>
              <a:rPr lang="en-US" sz="2100" dirty="0" smtClean="0"/>
              <a:t>Is very </a:t>
            </a:r>
            <a:r>
              <a:rPr lang="en-US" sz="2100" dirty="0"/>
              <a:t>favorably placed for evening </a:t>
            </a:r>
            <a:r>
              <a:rPr lang="en-US" sz="2100" dirty="0" smtClean="0"/>
              <a:t>viewing, but is slowly decreasing in apparent size and losing a bit of its luster. Look for a nice double shadow transit on May 25th. </a:t>
            </a:r>
            <a:r>
              <a:rPr lang="en-US" sz="2100" b="1" u="sng" dirty="0"/>
              <a:t>Saturn</a:t>
            </a:r>
            <a:r>
              <a:rPr lang="en-US" sz="2100" dirty="0"/>
              <a:t> </a:t>
            </a:r>
            <a:r>
              <a:rPr lang="en-US" sz="2100" dirty="0" smtClean="0"/>
              <a:t>rises in the late evening, </a:t>
            </a:r>
            <a:r>
              <a:rPr lang="en-US" sz="2100" dirty="0"/>
              <a:t>headed toward opposition </a:t>
            </a:r>
            <a:r>
              <a:rPr lang="en-US" sz="2100" dirty="0" smtClean="0"/>
              <a:t>on June 14th. Its rings are tipped near their widest opening this month, making the Cassini division an easier target for small scopes.</a:t>
            </a:r>
            <a:endParaRPr lang="en-US" sz="2100" dirty="0"/>
          </a:p>
        </p:txBody>
      </p:sp>
      <p:sp>
        <p:nvSpPr>
          <p:cNvPr id="121" name="Shape 121"/>
          <p:cNvSpPr txBox="1">
            <a:spLocks noGrp="1"/>
          </p:cNvSpPr>
          <p:nvPr>
            <p:ph type="sldNum" idx="12"/>
          </p:nvPr>
        </p:nvSpPr>
        <p:spPr>
          <a:xfrm>
            <a:off x="6553200" y="6356350"/>
            <a:ext cx="2133600" cy="365100"/>
          </a:xfrm>
          <a:prstGeom prst="rect">
            <a:avLst/>
          </a:prstGeom>
        </p:spPr>
        <p:txBody>
          <a:bodyPr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30353408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FFFF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30552</TotalTime>
  <Words>407</Words>
  <Application>Microsoft Office PowerPoint</Application>
  <PresentationFormat>On-screen Show (4:3)</PresentationFormat>
  <Paragraphs>61</Paragraphs>
  <Slides>10</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Tahoma</vt:lpstr>
      <vt:lpstr>Calibri</vt:lpstr>
      <vt:lpstr>Arial Black</vt:lpstr>
      <vt:lpstr>Times New Roman</vt:lpstr>
      <vt:lpstr>Arial</vt:lpstr>
      <vt:lpstr>Office Theme</vt:lpstr>
      <vt:lpstr>PowerPoint Presentation</vt:lpstr>
      <vt:lpstr>PowerPoint Presentation</vt:lpstr>
      <vt:lpstr>PowerPoint Presentation</vt:lpstr>
      <vt:lpstr>Upcoming Events</vt:lpstr>
      <vt:lpstr>PowerPoint Presentation</vt:lpstr>
      <vt:lpstr>PowerPoint Presentation</vt:lpstr>
      <vt:lpstr>PowerPoint Presentation</vt:lpstr>
      <vt:lpstr>PowerPoint Presentation</vt:lpstr>
      <vt:lpstr>Night Sky Summary</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Johnson</dc:creator>
  <cp:lastModifiedBy>Jim Johnson</cp:lastModifiedBy>
  <cp:revision>39</cp:revision>
  <dcterms:modified xsi:type="dcterms:W3CDTF">2017-05-19T00:50:59Z</dcterms:modified>
</cp:coreProperties>
</file>